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1"/>
    <p:sldId id="257" r:id="rId52"/>
    <p:sldId id="258" r:id="rId53"/>
    <p:sldId id="259" r:id="rId54"/>
    <p:sldId id="260" r:id="rId55"/>
    <p:sldId id="261" r:id="rId56"/>
    <p:sldId id="262" r:id="rId57"/>
    <p:sldId id="263" r:id="rId58"/>
    <p:sldId id="264" r:id="rId59"/>
    <p:sldId id="265" r:id="rId60"/>
    <p:sldId id="266" r:id="rId6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ublic Sans" charset="1" panose="00000000000000000000"/>
      <p:regular r:id="rId10"/>
    </p:embeddedFont>
    <p:embeddedFont>
      <p:font typeface="Public Sans Bold" charset="1" panose="00000000000000000000"/>
      <p:regular r:id="rId11"/>
    </p:embeddedFont>
    <p:embeddedFont>
      <p:font typeface="Public Sans Italics" charset="1" panose="00000000000000000000"/>
      <p:regular r:id="rId12"/>
    </p:embeddedFont>
    <p:embeddedFont>
      <p:font typeface="Public Sans Bold Italics" charset="1" panose="00000000000000000000"/>
      <p:regular r:id="rId13"/>
    </p:embeddedFont>
    <p:embeddedFont>
      <p:font typeface="Public Sans Thin" charset="1" panose="00000000000000000000"/>
      <p:regular r:id="rId14"/>
    </p:embeddedFont>
    <p:embeddedFont>
      <p:font typeface="Public Sans Thin Italics" charset="1" panose="00000000000000000000"/>
      <p:regular r:id="rId15"/>
    </p:embeddedFont>
    <p:embeddedFont>
      <p:font typeface="Public Sans Medium" charset="1" panose="00000000000000000000"/>
      <p:regular r:id="rId16"/>
    </p:embeddedFont>
    <p:embeddedFont>
      <p:font typeface="Public Sans Medium Italics" charset="1" panose="00000000000000000000"/>
      <p:regular r:id="rId17"/>
    </p:embeddedFont>
    <p:embeddedFont>
      <p:font typeface="Public Sans Heavy" charset="1" panose="00000000000000000000"/>
      <p:regular r:id="rId18"/>
    </p:embeddedFont>
    <p:embeddedFont>
      <p:font typeface="Public Sans Heavy Italics" charset="1" panose="00000000000000000000"/>
      <p:regular r:id="rId19"/>
    </p:embeddedFont>
    <p:embeddedFont>
      <p:font typeface="Open Sans" charset="1" panose="020B0606030504020204"/>
      <p:regular r:id="rId20"/>
    </p:embeddedFont>
    <p:embeddedFont>
      <p:font typeface="Open Sans Bold" charset="1" panose="020B0806030504020204"/>
      <p:regular r:id="rId21"/>
    </p:embeddedFont>
    <p:embeddedFont>
      <p:font typeface="Open Sans Italics" charset="1" panose="020B0606030504020204"/>
      <p:regular r:id="rId22"/>
    </p:embeddedFont>
    <p:embeddedFont>
      <p:font typeface="Open Sans Bold Italics" charset="1" panose="020B0806030504020204"/>
      <p:regular r:id="rId23"/>
    </p:embeddedFont>
    <p:embeddedFont>
      <p:font typeface="Open Sans Light" charset="1" panose="020B0306030504020204"/>
      <p:regular r:id="rId24"/>
    </p:embeddedFont>
    <p:embeddedFont>
      <p:font typeface="Open Sans Light Italics" charset="1" panose="020B0306030504020204"/>
      <p:regular r:id="rId25"/>
    </p:embeddedFont>
    <p:embeddedFont>
      <p:font typeface="Open Sans Ultra-Bold" charset="1" panose="00000000000000000000"/>
      <p:regular r:id="rId26"/>
    </p:embeddedFont>
    <p:embeddedFont>
      <p:font typeface="Open Sans Ultra-Bold Italics" charset="1" panose="00000000000000000000"/>
      <p:regular r:id="rId27"/>
    </p:embeddedFont>
    <p:embeddedFont>
      <p:font typeface="Montserrat" charset="1" panose="00000500000000000000"/>
      <p:regular r:id="rId28"/>
    </p:embeddedFont>
    <p:embeddedFont>
      <p:font typeface="Montserrat Bold" charset="1" panose="00000800000000000000"/>
      <p:regular r:id="rId29"/>
    </p:embeddedFont>
    <p:embeddedFont>
      <p:font typeface="Montserrat Italics" charset="1" panose="00000500000000000000"/>
      <p:regular r:id="rId30"/>
    </p:embeddedFont>
    <p:embeddedFont>
      <p:font typeface="Montserrat Bold Italics" charset="1" panose="00000800000000000000"/>
      <p:regular r:id="rId31"/>
    </p:embeddedFont>
    <p:embeddedFont>
      <p:font typeface="Montserrat Thin" charset="1" panose="00000300000000000000"/>
      <p:regular r:id="rId32"/>
    </p:embeddedFont>
    <p:embeddedFont>
      <p:font typeface="Montserrat Thin Italics" charset="1" panose="00000300000000000000"/>
      <p:regular r:id="rId33"/>
    </p:embeddedFont>
    <p:embeddedFont>
      <p:font typeface="Montserrat Extra-Light" charset="1" panose="00000300000000000000"/>
      <p:regular r:id="rId34"/>
    </p:embeddedFont>
    <p:embeddedFont>
      <p:font typeface="Montserrat Extra-Light Italics" charset="1" panose="00000300000000000000"/>
      <p:regular r:id="rId35"/>
    </p:embeddedFont>
    <p:embeddedFont>
      <p:font typeface="Montserrat Light" charset="1" panose="00000400000000000000"/>
      <p:regular r:id="rId36"/>
    </p:embeddedFont>
    <p:embeddedFont>
      <p:font typeface="Montserrat Light Italics" charset="1" panose="00000400000000000000"/>
      <p:regular r:id="rId37"/>
    </p:embeddedFont>
    <p:embeddedFont>
      <p:font typeface="Montserrat Medium" charset="1" panose="00000600000000000000"/>
      <p:regular r:id="rId38"/>
    </p:embeddedFont>
    <p:embeddedFont>
      <p:font typeface="Montserrat Medium Italics" charset="1" panose="00000600000000000000"/>
      <p:regular r:id="rId39"/>
    </p:embeddedFont>
    <p:embeddedFont>
      <p:font typeface="Montserrat Semi-Bold" charset="1" panose="00000700000000000000"/>
      <p:regular r:id="rId40"/>
    </p:embeddedFont>
    <p:embeddedFont>
      <p:font typeface="Montserrat Semi-Bold Italics" charset="1" panose="00000700000000000000"/>
      <p:regular r:id="rId41"/>
    </p:embeddedFont>
    <p:embeddedFont>
      <p:font typeface="Montserrat Ultra-Bold" charset="1" panose="00000900000000000000"/>
      <p:regular r:id="rId42"/>
    </p:embeddedFont>
    <p:embeddedFont>
      <p:font typeface="Montserrat Ultra-Bold Italics" charset="1" panose="00000900000000000000"/>
      <p:regular r:id="rId43"/>
    </p:embeddedFont>
    <p:embeddedFont>
      <p:font typeface="Montserrat Heavy" charset="1" panose="00000A00000000000000"/>
      <p:regular r:id="rId44"/>
    </p:embeddedFont>
    <p:embeddedFont>
      <p:font typeface="Montserrat Heavy Italics" charset="1" panose="00000A00000000000000"/>
      <p:regular r:id="rId45"/>
    </p:embeddedFont>
    <p:embeddedFont>
      <p:font typeface="Martel" charset="1" panose="00000500000000000000"/>
      <p:regular r:id="rId46"/>
    </p:embeddedFont>
    <p:embeddedFont>
      <p:font typeface="Martel Bold" charset="1" panose="00000800000000000000"/>
      <p:regular r:id="rId47"/>
    </p:embeddedFont>
    <p:embeddedFont>
      <p:font typeface="Martel Semi-Bold" charset="1" panose="00000700000000000000"/>
      <p:regular r:id="rId48"/>
    </p:embeddedFont>
    <p:embeddedFont>
      <p:font typeface="Martel Ultra-Bold" charset="1" panose="00000900000000000000"/>
      <p:regular r:id="rId49"/>
    </p:embeddedFont>
    <p:embeddedFont>
      <p:font typeface="Martel Heavy" charset="1" panose="00000A00000000000000"/>
      <p:regular r:id="rId5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slides/slide1.xml" Type="http://schemas.openxmlformats.org/officeDocument/2006/relationships/slide"/><Relationship Id="rId52" Target="slides/slide2.xml" Type="http://schemas.openxmlformats.org/officeDocument/2006/relationships/slide"/><Relationship Id="rId53" Target="slides/slide3.xml" Type="http://schemas.openxmlformats.org/officeDocument/2006/relationships/slide"/><Relationship Id="rId54" Target="slides/slide4.xml" Type="http://schemas.openxmlformats.org/officeDocument/2006/relationships/slide"/><Relationship Id="rId55" Target="slides/slide5.xml" Type="http://schemas.openxmlformats.org/officeDocument/2006/relationships/slide"/><Relationship Id="rId56" Target="slides/slide6.xml" Type="http://schemas.openxmlformats.org/officeDocument/2006/relationships/slide"/><Relationship Id="rId57" Target="slides/slide7.xml" Type="http://schemas.openxmlformats.org/officeDocument/2006/relationships/slide"/><Relationship Id="rId58" Target="slides/slide8.xml" Type="http://schemas.openxmlformats.org/officeDocument/2006/relationships/slide"/><Relationship Id="rId59" Target="slides/slide9.xml" Type="http://schemas.openxmlformats.org/officeDocument/2006/relationships/slide"/><Relationship Id="rId6" Target="fonts/font6.fntdata" Type="http://schemas.openxmlformats.org/officeDocument/2006/relationships/font"/><Relationship Id="rId60" Target="slides/slide10.xml" Type="http://schemas.openxmlformats.org/officeDocument/2006/relationships/slide"/><Relationship Id="rId61" Target="slides/slide1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4AB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411889" y="368204"/>
            <a:ext cx="8522962" cy="9550592"/>
            <a:chOff x="0" y="0"/>
            <a:chExt cx="758598" cy="8500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58598" cy="850064"/>
            </a:xfrm>
            <a:custGeom>
              <a:avLst/>
              <a:gdLst/>
              <a:ahLst/>
              <a:cxnLst/>
              <a:rect r="r" b="b" t="t" l="l"/>
              <a:pathLst>
                <a:path h="850064" w="758598">
                  <a:moveTo>
                    <a:pt x="0" y="0"/>
                  </a:moveTo>
                  <a:lnTo>
                    <a:pt x="758598" y="0"/>
                  </a:lnTo>
                  <a:lnTo>
                    <a:pt x="758598" y="850064"/>
                  </a:lnTo>
                  <a:lnTo>
                    <a:pt x="0" y="850064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792117" y="1565690"/>
            <a:ext cx="7762508" cy="7155621"/>
          </a:xfrm>
          <a:custGeom>
            <a:avLst/>
            <a:gdLst/>
            <a:ahLst/>
            <a:cxnLst/>
            <a:rect r="r" b="b" t="t" l="l"/>
            <a:pathLst>
              <a:path h="7155621" w="7762508">
                <a:moveTo>
                  <a:pt x="0" y="0"/>
                </a:moveTo>
                <a:lnTo>
                  <a:pt x="7762507" y="0"/>
                </a:lnTo>
                <a:lnTo>
                  <a:pt x="7762507" y="7155620"/>
                </a:lnTo>
                <a:lnTo>
                  <a:pt x="0" y="7155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73453" y="4281325"/>
            <a:ext cx="7240967" cy="1170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45"/>
              </a:lnSpc>
            </a:pPr>
            <a:r>
              <a:rPr lang="en-US" sz="9109">
                <a:solidFill>
                  <a:srgbClr val="FBF6F1"/>
                </a:solidFill>
                <a:latin typeface="Martel Heavy"/>
              </a:rPr>
              <a:t>GreenApp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22791" y="9532080"/>
            <a:ext cx="7240967" cy="38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80"/>
              </a:lnSpc>
            </a:pPr>
            <a:r>
              <a:rPr lang="en-US" sz="3000">
                <a:solidFill>
                  <a:srgbClr val="FBF6F1"/>
                </a:solidFill>
                <a:latin typeface="Martel"/>
              </a:rPr>
              <a:t>ENIGMA-X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4AB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38225"/>
            <a:ext cx="9220825" cy="633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4"/>
              </a:lnSpc>
            </a:pPr>
            <a:r>
              <a:rPr lang="en-US" sz="4227">
                <a:solidFill>
                  <a:srgbClr val="FBF6F1"/>
                </a:solidFill>
                <a:latin typeface="Martel Heavy"/>
              </a:rPr>
              <a:t>Empowering Energy Efficiency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46811" y="2635766"/>
            <a:ext cx="8826508" cy="6394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8556" indent="-254278" lvl="1">
              <a:lnSpc>
                <a:spcPts val="3179"/>
              </a:lnSpc>
              <a:buFont typeface="Arial"/>
              <a:buChar char="•"/>
            </a:pPr>
            <a:r>
              <a:rPr lang="en-US" sz="2355" spc="141">
                <a:solidFill>
                  <a:srgbClr val="FBF6F1"/>
                </a:solidFill>
                <a:latin typeface="Montserrat Bold"/>
              </a:rPr>
              <a:t>Energy Usage Analysis:</a:t>
            </a:r>
          </a:p>
          <a:p>
            <a:pPr marL="1017112" indent="-339037" lvl="2">
              <a:lnSpc>
                <a:spcPts val="3179"/>
              </a:lnSpc>
              <a:buFont typeface="Arial"/>
              <a:buChar char="⚬"/>
            </a:pPr>
            <a:r>
              <a:rPr lang="en-US" sz="2355" spc="141">
                <a:solidFill>
                  <a:srgbClr val="FBF6F1"/>
                </a:solidFill>
                <a:latin typeface="Montserrat Bold"/>
              </a:rPr>
              <a:t>Gain insights into your power consumption patterns.</a:t>
            </a:r>
          </a:p>
          <a:p>
            <a:pPr marL="1017112" indent="-339037" lvl="2">
              <a:lnSpc>
                <a:spcPts val="3179"/>
              </a:lnSpc>
              <a:buFont typeface="Arial"/>
              <a:buChar char="⚬"/>
            </a:pPr>
            <a:r>
              <a:rPr lang="en-US" sz="2355" spc="141">
                <a:solidFill>
                  <a:srgbClr val="FBF6F1"/>
                </a:solidFill>
                <a:latin typeface="Montserrat Bold"/>
              </a:rPr>
              <a:t>Understand where you can make improvements.</a:t>
            </a:r>
          </a:p>
          <a:p>
            <a:pPr marL="508556" indent="-254278" lvl="1">
              <a:lnSpc>
                <a:spcPts val="3179"/>
              </a:lnSpc>
              <a:buFont typeface="Arial"/>
              <a:buChar char="•"/>
            </a:pPr>
            <a:r>
              <a:rPr lang="en-US" sz="2355" spc="141">
                <a:solidFill>
                  <a:srgbClr val="FBF6F1"/>
                </a:solidFill>
                <a:latin typeface="Montserrat Bold"/>
              </a:rPr>
              <a:t>Real-Time Notifications:</a:t>
            </a:r>
          </a:p>
          <a:p>
            <a:pPr marL="1017112" indent="-339037" lvl="2">
              <a:lnSpc>
                <a:spcPts val="3179"/>
              </a:lnSpc>
              <a:buFont typeface="Arial"/>
              <a:buChar char="⚬"/>
            </a:pPr>
            <a:r>
              <a:rPr lang="en-US" sz="2355" spc="141">
                <a:solidFill>
                  <a:srgbClr val="FBF6F1"/>
                </a:solidFill>
                <a:latin typeface="Montserrat Bold"/>
              </a:rPr>
              <a:t>Receive alerts to conserve energy when not in use.</a:t>
            </a:r>
          </a:p>
          <a:p>
            <a:pPr marL="1017112" indent="-339037" lvl="2">
              <a:lnSpc>
                <a:spcPts val="3179"/>
              </a:lnSpc>
              <a:buFont typeface="Arial"/>
              <a:buChar char="⚬"/>
            </a:pPr>
            <a:r>
              <a:rPr lang="en-US" sz="2355" spc="141">
                <a:solidFill>
                  <a:srgbClr val="FBF6F1"/>
                </a:solidFill>
                <a:latin typeface="Montserrat Bold"/>
              </a:rPr>
              <a:t>Enhance your energy-saving habits effortlessly.</a:t>
            </a:r>
          </a:p>
          <a:p>
            <a:pPr marL="508556" indent="-254278" lvl="1">
              <a:lnSpc>
                <a:spcPts val="3179"/>
              </a:lnSpc>
              <a:buFont typeface="Arial"/>
              <a:buChar char="•"/>
            </a:pPr>
            <a:r>
              <a:rPr lang="en-US" sz="2355" spc="141">
                <a:solidFill>
                  <a:srgbClr val="FBF6F1"/>
                </a:solidFill>
                <a:latin typeface="Montserrat Bold"/>
              </a:rPr>
              <a:t>Sustainable Habits:</a:t>
            </a:r>
          </a:p>
          <a:p>
            <a:pPr marL="1017112" indent="-339037" lvl="2">
              <a:lnSpc>
                <a:spcPts val="3179"/>
              </a:lnSpc>
              <a:buFont typeface="Arial"/>
              <a:buChar char="⚬"/>
            </a:pPr>
            <a:r>
              <a:rPr lang="en-US" sz="2355" spc="141">
                <a:solidFill>
                  <a:srgbClr val="FBF6F1"/>
                </a:solidFill>
                <a:latin typeface="Montserrat Bold"/>
              </a:rPr>
              <a:t>Promote responsible energy usage in your daily life.</a:t>
            </a:r>
          </a:p>
          <a:p>
            <a:pPr marL="1017112" indent="-339037" lvl="2">
              <a:lnSpc>
                <a:spcPts val="3179"/>
              </a:lnSpc>
              <a:buFont typeface="Arial"/>
              <a:buChar char="⚬"/>
            </a:pPr>
            <a:r>
              <a:rPr lang="en-US" sz="2355" spc="141">
                <a:solidFill>
                  <a:srgbClr val="FBF6F1"/>
                </a:solidFill>
                <a:latin typeface="Montserrat Bold"/>
              </a:rPr>
              <a:t>Contribute to a greener, more sustainable future.</a:t>
            </a:r>
          </a:p>
          <a:p>
            <a:pPr>
              <a:lnSpc>
                <a:spcPts val="3179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49525" y="1565690"/>
            <a:ext cx="7762508" cy="7155621"/>
          </a:xfrm>
          <a:custGeom>
            <a:avLst/>
            <a:gdLst/>
            <a:ahLst/>
            <a:cxnLst/>
            <a:rect r="r" b="b" t="t" l="l"/>
            <a:pathLst>
              <a:path h="7155621" w="7762508">
                <a:moveTo>
                  <a:pt x="0" y="0"/>
                </a:moveTo>
                <a:lnTo>
                  <a:pt x="7762508" y="0"/>
                </a:lnTo>
                <a:lnTo>
                  <a:pt x="7762508" y="7155620"/>
                </a:lnTo>
                <a:lnTo>
                  <a:pt x="0" y="71556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4AB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430939" y="368204"/>
            <a:ext cx="8522962" cy="9550592"/>
            <a:chOff x="0" y="0"/>
            <a:chExt cx="758598" cy="8500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58598" cy="850064"/>
            </a:xfrm>
            <a:custGeom>
              <a:avLst/>
              <a:gdLst/>
              <a:ahLst/>
              <a:cxnLst/>
              <a:rect r="r" b="b" t="t" l="l"/>
              <a:pathLst>
                <a:path h="850064" w="758598">
                  <a:moveTo>
                    <a:pt x="0" y="0"/>
                  </a:moveTo>
                  <a:lnTo>
                    <a:pt x="758598" y="0"/>
                  </a:lnTo>
                  <a:lnTo>
                    <a:pt x="758598" y="850064"/>
                  </a:lnTo>
                  <a:lnTo>
                    <a:pt x="0" y="850064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168743" y="1373029"/>
            <a:ext cx="7047354" cy="7540943"/>
          </a:xfrm>
          <a:custGeom>
            <a:avLst/>
            <a:gdLst/>
            <a:ahLst/>
            <a:cxnLst/>
            <a:rect r="r" b="b" t="t" l="l"/>
            <a:pathLst>
              <a:path h="7540943" w="7047354">
                <a:moveTo>
                  <a:pt x="0" y="0"/>
                </a:moveTo>
                <a:lnTo>
                  <a:pt x="7047354" y="0"/>
                </a:lnTo>
                <a:lnTo>
                  <a:pt x="7047354" y="7540942"/>
                </a:lnTo>
                <a:lnTo>
                  <a:pt x="0" y="75409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18650" y="986313"/>
            <a:ext cx="7240967" cy="38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80"/>
              </a:lnSpc>
            </a:pPr>
            <a:r>
              <a:rPr lang="en-US" sz="3000">
                <a:solidFill>
                  <a:srgbClr val="FBF6F1"/>
                </a:solidFill>
                <a:latin typeface="Martel Heavy"/>
              </a:rPr>
              <a:t>ENIGMA-X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87885" y="8124166"/>
            <a:ext cx="6656115" cy="1598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71"/>
              </a:lnSpc>
            </a:pPr>
            <a:r>
              <a:rPr lang="en-US" sz="2757">
                <a:solidFill>
                  <a:srgbClr val="FBF6F1"/>
                </a:solidFill>
                <a:latin typeface="Martel"/>
              </a:rPr>
              <a:t>SWASTHIK H NAIR</a:t>
            </a:r>
          </a:p>
          <a:p>
            <a:pPr algn="r">
              <a:lnSpc>
                <a:spcPts val="3171"/>
              </a:lnSpc>
            </a:pPr>
            <a:r>
              <a:rPr lang="en-US" sz="2757">
                <a:solidFill>
                  <a:srgbClr val="FBF6F1"/>
                </a:solidFill>
                <a:latin typeface="Martel"/>
              </a:rPr>
              <a:t>SEPHIN SEBASTIAN E</a:t>
            </a:r>
          </a:p>
          <a:p>
            <a:pPr algn="r">
              <a:lnSpc>
                <a:spcPts val="3171"/>
              </a:lnSpc>
            </a:pPr>
            <a:r>
              <a:rPr lang="en-US" sz="2757">
                <a:solidFill>
                  <a:srgbClr val="FBF6F1"/>
                </a:solidFill>
                <a:latin typeface="Martel"/>
              </a:rPr>
              <a:t>VAISHNAV A P</a:t>
            </a:r>
          </a:p>
          <a:p>
            <a:pPr algn="r">
              <a:lnSpc>
                <a:spcPts val="3171"/>
              </a:lnSpc>
            </a:pPr>
            <a:r>
              <a:rPr lang="en-US" sz="2757">
                <a:solidFill>
                  <a:srgbClr val="FBF6F1"/>
                </a:solidFill>
                <a:latin typeface="Martel"/>
              </a:rPr>
              <a:t>SRAVAN V 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18650" y="2490762"/>
            <a:ext cx="7936766" cy="2652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21"/>
              </a:lnSpc>
            </a:pPr>
            <a:r>
              <a:rPr lang="en-US" sz="3638">
                <a:solidFill>
                  <a:srgbClr val="FBF6F1"/>
                </a:solidFill>
                <a:latin typeface="Martel Bold"/>
              </a:rPr>
              <a:t>"In the end, we will conserve only what we love; we will love only what we understand, and we will understand only what we are taught." - Baba Dioum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81399" y="698452"/>
            <a:ext cx="16925201" cy="8890096"/>
            <a:chOff x="0" y="0"/>
            <a:chExt cx="1506451" cy="7912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06451" cy="791275"/>
            </a:xfrm>
            <a:custGeom>
              <a:avLst/>
              <a:gdLst/>
              <a:ahLst/>
              <a:cxnLst/>
              <a:rect r="r" b="b" t="t" l="l"/>
              <a:pathLst>
                <a:path h="791275" w="1506451">
                  <a:moveTo>
                    <a:pt x="0" y="0"/>
                  </a:moveTo>
                  <a:lnTo>
                    <a:pt x="1506451" y="0"/>
                  </a:lnTo>
                  <a:lnTo>
                    <a:pt x="1506451" y="791275"/>
                  </a:lnTo>
                  <a:lnTo>
                    <a:pt x="0" y="791275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074849" y="-688282"/>
            <a:ext cx="3865031" cy="3997813"/>
          </a:xfrm>
          <a:custGeom>
            <a:avLst/>
            <a:gdLst/>
            <a:ahLst/>
            <a:cxnLst/>
            <a:rect r="r" b="b" t="t" l="l"/>
            <a:pathLst>
              <a:path h="3997813" w="3865031">
                <a:moveTo>
                  <a:pt x="0" y="0"/>
                </a:moveTo>
                <a:lnTo>
                  <a:pt x="3865032" y="0"/>
                </a:lnTo>
                <a:lnTo>
                  <a:pt x="3865032" y="3997813"/>
                </a:lnTo>
                <a:lnTo>
                  <a:pt x="0" y="39978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309954" y="6365680"/>
            <a:ext cx="5032574" cy="4321589"/>
          </a:xfrm>
          <a:custGeom>
            <a:avLst/>
            <a:gdLst/>
            <a:ahLst/>
            <a:cxnLst/>
            <a:rect r="r" b="b" t="t" l="l"/>
            <a:pathLst>
              <a:path h="4321589" w="5032574">
                <a:moveTo>
                  <a:pt x="0" y="0"/>
                </a:moveTo>
                <a:lnTo>
                  <a:pt x="5032574" y="0"/>
                </a:lnTo>
                <a:lnTo>
                  <a:pt x="5032574" y="4321589"/>
                </a:lnTo>
                <a:lnTo>
                  <a:pt x="0" y="43215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45790" y="1066800"/>
            <a:ext cx="10058246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99"/>
              </a:lnSpc>
            </a:pPr>
            <a:r>
              <a:rPr lang="en-US" sz="7499">
                <a:solidFill>
                  <a:srgbClr val="94AB6F"/>
                </a:solidFill>
                <a:latin typeface="Martel Heavy"/>
              </a:rPr>
              <a:t>Introduction to sustainability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486019" y="3436620"/>
            <a:ext cx="12521346" cy="5821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Introduction to the All Purpose Green App</a:t>
            </a: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- Our mission: Empowering individuals for positive environmental impact.</a:t>
            </a: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- Introducing the "All Purpose Green App" - Your Gateway to a Greener Tomorrow.</a:t>
            </a:r>
          </a:p>
          <a:p>
            <a:pPr algn="just">
              <a:lnSpc>
                <a:spcPts val="2564"/>
              </a:lnSpc>
            </a:pP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Why Environmental Conservation Matters</a:t>
            </a: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- Global urgency for environmental conservation.</a:t>
            </a: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- Climate change, resource depletion: devastating effects.</a:t>
            </a: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- Individuals play a crucial role in addressing these challenges.</a:t>
            </a:r>
          </a:p>
          <a:p>
            <a:pPr algn="just">
              <a:lnSpc>
                <a:spcPts val="2564"/>
              </a:lnSpc>
            </a:pP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The Need for Carbon Footprint Reduction</a:t>
            </a: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- Carbon footprint is a vital environmental metric.</a:t>
            </a: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- Linked to greenhouse gas emissions.</a:t>
            </a: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- Importance of personal carbon footprint reduction.</a:t>
            </a:r>
          </a:p>
          <a:p>
            <a:pPr algn="just">
              <a:lnSpc>
                <a:spcPts val="2564"/>
              </a:lnSpc>
            </a:pP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Our Solution: The All Purpose Green App</a:t>
            </a: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- How our app addresses these critical issues.</a:t>
            </a:r>
          </a:p>
          <a:p>
            <a:pPr algn="just">
              <a:lnSpc>
                <a:spcPts val="2564"/>
              </a:lnSpc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- Encourages eco-friendly actions through gamification and rewards.</a:t>
            </a:r>
          </a:p>
          <a:p>
            <a:pPr algn="just" marL="0" indent="0" lvl="0">
              <a:lnSpc>
                <a:spcPts val="2564"/>
              </a:lnSpc>
              <a:spcBef>
                <a:spcPct val="0"/>
              </a:spcBef>
            </a:pPr>
            <a:r>
              <a:rPr lang="en-US" sz="1899" spc="113">
                <a:solidFill>
                  <a:srgbClr val="94AB6F"/>
                </a:solidFill>
                <a:latin typeface="Montserrat Bold"/>
              </a:rPr>
              <a:t>- Empowers users to actively engage in environmental conservation.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946790" y="1066800"/>
            <a:ext cx="12394420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99"/>
              </a:lnSpc>
            </a:pPr>
            <a:r>
              <a:rPr lang="en-US" sz="7499">
                <a:solidFill>
                  <a:srgbClr val="94AB6F"/>
                </a:solidFill>
                <a:latin typeface="Martel Heavy"/>
              </a:rPr>
              <a:t>Key areas of action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223956" y="2586203"/>
            <a:ext cx="5070480" cy="3218971"/>
            <a:chOff x="0" y="0"/>
            <a:chExt cx="1959087" cy="124371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59087" cy="1243717"/>
            </a:xfrm>
            <a:custGeom>
              <a:avLst/>
              <a:gdLst/>
              <a:ahLst/>
              <a:cxnLst/>
              <a:rect r="r" b="b" t="t" l="l"/>
              <a:pathLst>
                <a:path h="1243717" w="195908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85725"/>
              <a:ext cx="8128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23956" y="6039329"/>
            <a:ext cx="5070480" cy="3218971"/>
            <a:chOff x="0" y="0"/>
            <a:chExt cx="1959087" cy="12437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59087" cy="1243717"/>
            </a:xfrm>
            <a:custGeom>
              <a:avLst/>
              <a:gdLst/>
              <a:ahLst/>
              <a:cxnLst/>
              <a:rect r="r" b="b" t="t" l="l"/>
              <a:pathLst>
                <a:path h="1243717" w="195908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85725"/>
              <a:ext cx="8128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608760" y="2586203"/>
            <a:ext cx="5070480" cy="3218971"/>
            <a:chOff x="0" y="0"/>
            <a:chExt cx="1959087" cy="124371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59087" cy="1243717"/>
            </a:xfrm>
            <a:custGeom>
              <a:avLst/>
              <a:gdLst/>
              <a:ahLst/>
              <a:cxnLst/>
              <a:rect r="r" b="b" t="t" l="l"/>
              <a:pathLst>
                <a:path h="1243717" w="195908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85725"/>
              <a:ext cx="8128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608760" y="6039329"/>
            <a:ext cx="5070480" cy="3218971"/>
            <a:chOff x="0" y="0"/>
            <a:chExt cx="1959087" cy="124371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59087" cy="1243717"/>
            </a:xfrm>
            <a:custGeom>
              <a:avLst/>
              <a:gdLst/>
              <a:ahLst/>
              <a:cxnLst/>
              <a:rect r="r" b="b" t="t" l="l"/>
              <a:pathLst>
                <a:path h="1243717" w="195908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85725"/>
              <a:ext cx="8128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993565" y="2586203"/>
            <a:ext cx="5070480" cy="3218971"/>
            <a:chOff x="0" y="0"/>
            <a:chExt cx="1959087" cy="124371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59087" cy="1243717"/>
            </a:xfrm>
            <a:custGeom>
              <a:avLst/>
              <a:gdLst/>
              <a:ahLst/>
              <a:cxnLst/>
              <a:rect r="r" b="b" t="t" l="l"/>
              <a:pathLst>
                <a:path h="1243717" w="195908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85725"/>
              <a:ext cx="8128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993565" y="6039329"/>
            <a:ext cx="5070480" cy="3218971"/>
            <a:chOff x="0" y="0"/>
            <a:chExt cx="1959087" cy="124371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959087" cy="1243717"/>
            </a:xfrm>
            <a:custGeom>
              <a:avLst/>
              <a:gdLst/>
              <a:ahLst/>
              <a:cxnLst/>
              <a:rect r="r" b="b" t="t" l="l"/>
              <a:pathLst>
                <a:path h="1243717" w="1959087">
                  <a:moveTo>
                    <a:pt x="22903" y="0"/>
                  </a:moveTo>
                  <a:lnTo>
                    <a:pt x="1936184" y="0"/>
                  </a:lnTo>
                  <a:cubicBezTo>
                    <a:pt x="1948833" y="0"/>
                    <a:pt x="1959087" y="10254"/>
                    <a:pt x="1959087" y="22903"/>
                  </a:cubicBezTo>
                  <a:lnTo>
                    <a:pt x="1959087" y="1220814"/>
                  </a:lnTo>
                  <a:cubicBezTo>
                    <a:pt x="1959087" y="1226889"/>
                    <a:pt x="1956674" y="1232714"/>
                    <a:pt x="1952379" y="1237009"/>
                  </a:cubicBezTo>
                  <a:cubicBezTo>
                    <a:pt x="1948083" y="1241304"/>
                    <a:pt x="1942258" y="1243717"/>
                    <a:pt x="1936184" y="1243717"/>
                  </a:cubicBezTo>
                  <a:lnTo>
                    <a:pt x="22903" y="1243717"/>
                  </a:lnTo>
                  <a:cubicBezTo>
                    <a:pt x="10254" y="1243717"/>
                    <a:pt x="0" y="1233463"/>
                    <a:pt x="0" y="1220814"/>
                  </a:cubicBezTo>
                  <a:lnTo>
                    <a:pt x="0" y="22903"/>
                  </a:lnTo>
                  <a:cubicBezTo>
                    <a:pt x="0" y="10254"/>
                    <a:pt x="10254" y="0"/>
                    <a:pt x="22903" y="0"/>
                  </a:cubicBezTo>
                  <a:close/>
                </a:path>
              </a:pathLst>
            </a:custGeom>
            <a:solidFill>
              <a:srgbClr val="94AB6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85725"/>
              <a:ext cx="8128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5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773626" y="3793723"/>
            <a:ext cx="3971140" cy="1752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368"/>
              </a:lnSpc>
            </a:pPr>
          </a:p>
          <a:p>
            <a:pPr algn="just" marL="345441" indent="-172721" lvl="1">
              <a:lnSpc>
                <a:spcPts val="2368"/>
              </a:lnSpc>
              <a:buFont typeface="Arial"/>
              <a:buChar char="•"/>
            </a:pPr>
            <a:r>
              <a:rPr lang="en-US" sz="1600" spc="25" u="none">
                <a:solidFill>
                  <a:srgbClr val="FBF6F1"/>
                </a:solidFill>
                <a:latin typeface="Montserrat Semi-Bold"/>
              </a:rPr>
              <a:t>Accumulate points for eco-friendly actions.</a:t>
            </a:r>
          </a:p>
          <a:p>
            <a:pPr algn="just" marL="345441" indent="-172721" lvl="1">
              <a:lnSpc>
                <a:spcPts val="2368"/>
              </a:lnSpc>
              <a:buFont typeface="Arial"/>
              <a:buChar char="•"/>
            </a:pPr>
            <a:r>
              <a:rPr lang="en-US" sz="1600" spc="25" u="none">
                <a:solidFill>
                  <a:srgbClr val="FBF6F1"/>
                </a:solidFill>
                <a:latin typeface="Montserrat Semi-Bold"/>
              </a:rPr>
              <a:t>Points quantify your environmental contributions.</a:t>
            </a:r>
          </a:p>
          <a:p>
            <a:pPr algn="just" marL="0" indent="0" lvl="0">
              <a:lnSpc>
                <a:spcPts val="2368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2038885" y="2949808"/>
            <a:ext cx="3435061" cy="88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9"/>
              </a:lnSpc>
            </a:pPr>
            <a:r>
              <a:rPr lang="en-US" sz="2999">
                <a:solidFill>
                  <a:srgbClr val="FBF6F1"/>
                </a:solidFill>
                <a:latin typeface="Martel Heavy"/>
              </a:rPr>
              <a:t>Earning Green Points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888009" y="3744088"/>
            <a:ext cx="4520810" cy="1873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516"/>
              </a:lnSpc>
            </a:pPr>
          </a:p>
          <a:p>
            <a:pPr algn="just" marL="367031" indent="-183515" lvl="1">
              <a:lnSpc>
                <a:spcPts val="2516"/>
              </a:lnSpc>
              <a:buFont typeface="Arial"/>
              <a:buChar char="•"/>
            </a:pPr>
            <a:r>
              <a:rPr lang="en-US" sz="1700" spc="27" u="none">
                <a:solidFill>
                  <a:srgbClr val="FBF6F1"/>
                </a:solidFill>
                <a:latin typeface="Montserrat Semi-Bold"/>
              </a:rPr>
              <a:t>Redeem points for gift cards and more.</a:t>
            </a:r>
          </a:p>
          <a:p>
            <a:pPr algn="just" marL="367031" indent="-183515" lvl="1">
              <a:lnSpc>
                <a:spcPts val="2516"/>
              </a:lnSpc>
              <a:buFont typeface="Arial"/>
              <a:buChar char="•"/>
            </a:pPr>
            <a:r>
              <a:rPr lang="en-US" sz="1700" spc="27" u="none">
                <a:solidFill>
                  <a:srgbClr val="FBF6F1"/>
                </a:solidFill>
                <a:latin typeface="Montserrat Semi-Bold"/>
              </a:rPr>
              <a:t>Support environmental charities with donations.</a:t>
            </a:r>
          </a:p>
          <a:p>
            <a:pPr algn="just" marL="0" indent="0" lvl="0">
              <a:lnSpc>
                <a:spcPts val="2516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6888009" y="2798589"/>
            <a:ext cx="4511982" cy="88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9"/>
              </a:lnSpc>
            </a:pPr>
            <a:r>
              <a:rPr lang="en-US" sz="2999">
                <a:solidFill>
                  <a:srgbClr val="FBF6F1"/>
                </a:solidFill>
                <a:latin typeface="Martel Heavy"/>
              </a:rPr>
              <a:t>Rewards and Charitable Donations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543235" y="3910204"/>
            <a:ext cx="3971140" cy="1558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67031" indent="-183515" lvl="1">
              <a:lnSpc>
                <a:spcPts val="2516"/>
              </a:lnSpc>
              <a:buFont typeface="Arial"/>
              <a:buChar char="•"/>
            </a:pPr>
            <a:r>
              <a:rPr lang="en-US" sz="1700" spc="27">
                <a:solidFill>
                  <a:srgbClr val="FBF6F1"/>
                </a:solidFill>
                <a:latin typeface="Montserrat Semi-Bold"/>
              </a:rPr>
              <a:t>Engag</a:t>
            </a:r>
            <a:r>
              <a:rPr lang="en-US" sz="1700" spc="27" u="none">
                <a:solidFill>
                  <a:srgbClr val="FBF6F1"/>
                </a:solidFill>
                <a:latin typeface="Montserrat Semi-Bold"/>
              </a:rPr>
              <a:t>e in various eco-conscious actions.</a:t>
            </a:r>
          </a:p>
          <a:p>
            <a:pPr algn="just" marL="367031" indent="-183515" lvl="1">
              <a:lnSpc>
                <a:spcPts val="2516"/>
              </a:lnSpc>
              <a:buFont typeface="Arial"/>
              <a:buChar char="•"/>
            </a:pPr>
            <a:r>
              <a:rPr lang="en-US" sz="1700" spc="27" u="none">
                <a:solidFill>
                  <a:srgbClr val="FBF6F1"/>
                </a:solidFill>
                <a:latin typeface="Montserrat Semi-Bold"/>
              </a:rPr>
              <a:t>From carpooling to energy-saving, many options.</a:t>
            </a:r>
          </a:p>
          <a:p>
            <a:pPr algn="just" marL="0" indent="0" lvl="0">
              <a:lnSpc>
                <a:spcPts val="2516"/>
              </a:lnSpc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2269790" y="2798589"/>
            <a:ext cx="4385966" cy="88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9"/>
              </a:lnSpc>
            </a:pPr>
            <a:r>
              <a:rPr lang="en-US" sz="2999">
                <a:solidFill>
                  <a:srgbClr val="FBF6F1"/>
                </a:solidFill>
                <a:latin typeface="Martel Heavy"/>
              </a:rPr>
              <a:t>Diverse Green Tasks and Activities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543235" y="7363330"/>
            <a:ext cx="3971140" cy="1873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67031" indent="-183515" lvl="1">
              <a:lnSpc>
                <a:spcPts val="2516"/>
              </a:lnSpc>
              <a:buFont typeface="Arial"/>
              <a:buChar char="•"/>
            </a:pPr>
            <a:r>
              <a:rPr lang="en-US" sz="1700" spc="27">
                <a:solidFill>
                  <a:srgbClr val="FBF6F1"/>
                </a:solidFill>
                <a:latin typeface="Montserrat Semi-Bold"/>
              </a:rPr>
              <a:t>C</a:t>
            </a:r>
            <a:r>
              <a:rPr lang="en-US" sz="1700" spc="27" u="none">
                <a:solidFill>
                  <a:srgbClr val="FBF6F1"/>
                </a:solidFill>
                <a:latin typeface="Montserrat Semi-Bold"/>
              </a:rPr>
              <a:t>onnect with like-minded users in eco-conscious communities.</a:t>
            </a:r>
          </a:p>
          <a:p>
            <a:pPr algn="just" marL="367031" indent="-183515" lvl="1">
              <a:lnSpc>
                <a:spcPts val="2516"/>
              </a:lnSpc>
              <a:buFont typeface="Arial"/>
              <a:buChar char="•"/>
            </a:pPr>
            <a:r>
              <a:rPr lang="en-US" sz="1700" spc="27" u="none">
                <a:solidFill>
                  <a:srgbClr val="FBF6F1"/>
                </a:solidFill>
                <a:latin typeface="Montserrat Semi-Bold"/>
              </a:rPr>
              <a:t>Collaborate on green initiatives and share success stories.</a:t>
            </a:r>
          </a:p>
          <a:p>
            <a:pPr algn="just" marL="0" indent="0" lvl="0">
              <a:lnSpc>
                <a:spcPts val="2516"/>
              </a:lnSpc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12543235" y="6243325"/>
            <a:ext cx="4177333" cy="88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9"/>
              </a:lnSpc>
            </a:pPr>
            <a:r>
              <a:rPr lang="en-US" sz="2999">
                <a:solidFill>
                  <a:srgbClr val="FBF6F1"/>
                </a:solidFill>
                <a:latin typeface="Martel Heavy"/>
              </a:rPr>
              <a:t>Community Engagement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158430" y="7363330"/>
            <a:ext cx="3971140" cy="1873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67031" indent="-183515" lvl="1">
              <a:lnSpc>
                <a:spcPts val="2516"/>
              </a:lnSpc>
              <a:buFont typeface="Arial"/>
              <a:buChar char="•"/>
            </a:pPr>
            <a:r>
              <a:rPr lang="en-US" sz="1700" spc="27">
                <a:solidFill>
                  <a:srgbClr val="FBF6F1"/>
                </a:solidFill>
                <a:latin typeface="Montserrat Semi-Bold"/>
              </a:rPr>
              <a:t>R</a:t>
            </a:r>
            <a:r>
              <a:rPr lang="en-US" sz="1700" spc="27" u="none">
                <a:solidFill>
                  <a:srgbClr val="FBF6F1"/>
                </a:solidFill>
                <a:latin typeface="Montserrat Semi-Bold"/>
              </a:rPr>
              <a:t>eceive tailored suggestions for reducing your carbon footprint.</a:t>
            </a:r>
          </a:p>
          <a:p>
            <a:pPr algn="just" marL="367031" indent="-183515" lvl="1">
              <a:lnSpc>
                <a:spcPts val="2516"/>
              </a:lnSpc>
              <a:buFont typeface="Arial"/>
              <a:buChar char="•"/>
            </a:pPr>
            <a:r>
              <a:rPr lang="en-US" sz="1700" spc="27" u="none">
                <a:solidFill>
                  <a:srgbClr val="FBF6F1"/>
                </a:solidFill>
                <a:latin typeface="Montserrat Semi-Bold"/>
              </a:rPr>
              <a:t>Enhance your environmental awareness and impact.</a:t>
            </a:r>
          </a:p>
          <a:p>
            <a:pPr algn="just" marL="0" indent="0" lvl="0">
              <a:lnSpc>
                <a:spcPts val="2516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7426469" y="6402933"/>
            <a:ext cx="3435061" cy="88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9"/>
              </a:lnSpc>
            </a:pPr>
            <a:r>
              <a:rPr lang="en-US" sz="2999">
                <a:solidFill>
                  <a:srgbClr val="FBF6F1"/>
                </a:solidFill>
                <a:latin typeface="Martel Heavy"/>
              </a:rPr>
              <a:t>Personalized Eco-Tips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770845" y="7363330"/>
            <a:ext cx="3971140" cy="1558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67031" indent="-183515" lvl="1">
              <a:lnSpc>
                <a:spcPts val="2516"/>
              </a:lnSpc>
              <a:buFont typeface="Arial"/>
              <a:buChar char="•"/>
            </a:pPr>
            <a:r>
              <a:rPr lang="en-US" sz="1700" spc="27">
                <a:solidFill>
                  <a:srgbClr val="FBF6F1"/>
                </a:solidFill>
                <a:latin typeface="Montserrat Semi-Bold"/>
              </a:rPr>
              <a:t>Pa</a:t>
            </a:r>
            <a:r>
              <a:rPr lang="en-US" sz="1700" spc="27" u="none">
                <a:solidFill>
                  <a:srgbClr val="FBF6F1"/>
                </a:solidFill>
                <a:latin typeface="Montserrat Semi-Bold"/>
              </a:rPr>
              <a:t>rticipate in friendly competition.</a:t>
            </a:r>
          </a:p>
          <a:p>
            <a:pPr algn="just" marL="367031" indent="-183515" lvl="1">
              <a:lnSpc>
                <a:spcPts val="2516"/>
              </a:lnSpc>
              <a:buFont typeface="Arial"/>
              <a:buChar char="•"/>
            </a:pPr>
            <a:r>
              <a:rPr lang="en-US" sz="1700" spc="27" u="none">
                <a:solidFill>
                  <a:srgbClr val="FBF6F1"/>
                </a:solidFill>
                <a:latin typeface="Montserrat Semi-Bold"/>
              </a:rPr>
              <a:t>Monitor your progress compared to others.</a:t>
            </a:r>
          </a:p>
          <a:p>
            <a:pPr algn="just" marL="0" indent="0" lvl="0">
              <a:lnSpc>
                <a:spcPts val="2516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2306924" y="6171820"/>
            <a:ext cx="2898983" cy="88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9"/>
              </a:lnSpc>
            </a:pPr>
            <a:r>
              <a:rPr lang="en-US" sz="2999">
                <a:solidFill>
                  <a:srgbClr val="FBF6F1"/>
                </a:solidFill>
                <a:latin typeface="Martel Heavy"/>
              </a:rPr>
              <a:t>Real-Time Leaderboard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38228" y="1932053"/>
            <a:ext cx="9247623" cy="6422895"/>
          </a:xfrm>
          <a:custGeom>
            <a:avLst/>
            <a:gdLst/>
            <a:ahLst/>
            <a:cxnLst/>
            <a:rect r="r" b="b" t="t" l="l"/>
            <a:pathLst>
              <a:path h="6422895" w="9247623">
                <a:moveTo>
                  <a:pt x="0" y="0"/>
                </a:moveTo>
                <a:lnTo>
                  <a:pt x="9247623" y="0"/>
                </a:lnTo>
                <a:lnTo>
                  <a:pt x="9247623" y="6422894"/>
                </a:lnTo>
                <a:lnTo>
                  <a:pt x="0" y="64228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20275" y="1057275"/>
            <a:ext cx="8008425" cy="259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70"/>
              </a:lnSpc>
            </a:pPr>
            <a:r>
              <a:rPr lang="en-US" sz="5922">
                <a:solidFill>
                  <a:srgbClr val="94AB6F"/>
                </a:solidFill>
                <a:latin typeface="Martel Heavy"/>
              </a:rPr>
              <a:t>Motivation to Take Environmental Action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20275" y="3869647"/>
            <a:ext cx="9684629" cy="6315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799" indent="-215899" lvl="1">
              <a:lnSpc>
                <a:spcPts val="2699"/>
              </a:lnSpc>
              <a:buFont typeface="Arial"/>
              <a:buChar char="•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Green Points Rewards:</a:t>
            </a:r>
          </a:p>
          <a:p>
            <a:pPr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Earned points can be redeemed for tangible rewards.</a:t>
            </a:r>
          </a:p>
          <a:p>
            <a:pPr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Incentivizes individuals to actively participate in eco-friendly activities.</a:t>
            </a:r>
          </a:p>
          <a:p>
            <a:pPr marL="431799" indent="-215899" lvl="1">
              <a:lnSpc>
                <a:spcPts val="2699"/>
              </a:lnSpc>
              <a:buFont typeface="Arial"/>
              <a:buChar char="•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Charitable Contributions:</a:t>
            </a:r>
          </a:p>
          <a:p>
            <a:pPr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Users have the option to make donations to environmental charities.</a:t>
            </a:r>
          </a:p>
          <a:p>
            <a:pPr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Encourages a sense of social responsibility and environmental stewardship.</a:t>
            </a:r>
          </a:p>
          <a:p>
            <a:pPr marL="431799" indent="-215899" lvl="1">
              <a:lnSpc>
                <a:spcPts val="2699"/>
              </a:lnSpc>
              <a:buFont typeface="Arial"/>
              <a:buChar char="•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Competitive Spirit:</a:t>
            </a:r>
          </a:p>
          <a:p>
            <a:pPr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Real-time leaderboard showcases top users.</a:t>
            </a:r>
          </a:p>
          <a:p>
            <a:pPr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Fosters friendly competition and motivates users to outperform peers.</a:t>
            </a:r>
          </a:p>
          <a:p>
            <a:pPr marL="431799" indent="-215899" lvl="1">
              <a:lnSpc>
                <a:spcPts val="2699"/>
              </a:lnSpc>
              <a:buFont typeface="Arial"/>
              <a:buChar char="•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Personal Growth:</a:t>
            </a:r>
          </a:p>
          <a:p>
            <a:pPr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Users gain satisfaction from contributing to a greener planet.</a:t>
            </a:r>
          </a:p>
          <a:p>
            <a:pPr marL="863598" indent="-287866" lvl="2">
              <a:lnSpc>
                <a:spcPts val="2699"/>
              </a:lnSpc>
              <a:buFont typeface="Arial"/>
              <a:buChar char="⚬"/>
            </a:pPr>
            <a:r>
              <a:rPr lang="en-US" sz="1999" spc="119">
                <a:solidFill>
                  <a:srgbClr val="94AB6F"/>
                </a:solidFill>
                <a:latin typeface="Montserrat Bold"/>
              </a:rPr>
              <a:t>Encourages personal development and environmentally conscious behaviors</a:t>
            </a:r>
          </a:p>
          <a:p>
            <a:pPr>
              <a:lnSpc>
                <a:spcPts val="269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85248" y="3165360"/>
            <a:ext cx="8366428" cy="6039040"/>
          </a:xfrm>
          <a:custGeom>
            <a:avLst/>
            <a:gdLst/>
            <a:ahLst/>
            <a:cxnLst/>
            <a:rect r="r" b="b" t="t" l="l"/>
            <a:pathLst>
              <a:path h="6039040" w="8366428">
                <a:moveTo>
                  <a:pt x="0" y="0"/>
                </a:moveTo>
                <a:lnTo>
                  <a:pt x="8366428" y="0"/>
                </a:lnTo>
                <a:lnTo>
                  <a:pt x="8366428" y="6039039"/>
                </a:lnTo>
                <a:lnTo>
                  <a:pt x="0" y="60390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144000" y="546553"/>
            <a:ext cx="9623383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699"/>
              </a:lnSpc>
            </a:pPr>
            <a:r>
              <a:rPr lang="en-US" sz="7499">
                <a:solidFill>
                  <a:srgbClr val="94AB6F"/>
                </a:solidFill>
                <a:latin typeface="Martel Heavy"/>
              </a:rPr>
              <a:t>Diverse Eco-Friendly Actions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3136785"/>
            <a:ext cx="8578340" cy="6699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2430"/>
              </a:lnSpc>
              <a:spcBef>
                <a:spcPct val="0"/>
              </a:spcBef>
              <a:buFont typeface="Arial"/>
              <a:buChar char="•"/>
            </a:pPr>
            <a:r>
              <a:rPr lang="en-US" sz="1800" spc="107">
                <a:solidFill>
                  <a:srgbClr val="94AB6F"/>
                </a:solidFill>
                <a:latin typeface="Montserrat Bold"/>
              </a:rPr>
              <a:t>Sustainabl</a:t>
            </a: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e Transportation:</a:t>
            </a:r>
          </a:p>
          <a:p>
            <a:pPr marL="777240" indent="-259080" lvl="2">
              <a:lnSpc>
                <a:spcPts val="2430"/>
              </a:lnSpc>
              <a:spcBef>
                <a:spcPct val="0"/>
              </a:spcBef>
              <a:buFont typeface="Arial"/>
              <a:buChar char="⚬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Opt for carpooling, public transport, cycling, or walking.</a:t>
            </a:r>
          </a:p>
          <a:p>
            <a:pPr marL="777240" indent="-259080" lvl="2">
              <a:lnSpc>
                <a:spcPts val="2430"/>
              </a:lnSpc>
              <a:spcBef>
                <a:spcPct val="0"/>
              </a:spcBef>
              <a:buFont typeface="Arial"/>
              <a:buChar char="⚬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Reduce carbon emissions and traffic congestion.</a:t>
            </a:r>
          </a:p>
          <a:p>
            <a:pPr marL="388620" indent="-194310" lvl="1">
              <a:lnSpc>
                <a:spcPts val="2430"/>
              </a:lnSpc>
              <a:spcBef>
                <a:spcPct val="0"/>
              </a:spcBef>
              <a:buFont typeface="Arial"/>
              <a:buChar char="•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Energy Conservation:</a:t>
            </a:r>
          </a:p>
          <a:p>
            <a:pPr marL="777240" indent="-259080" lvl="2">
              <a:lnSpc>
                <a:spcPts val="2430"/>
              </a:lnSpc>
              <a:spcBef>
                <a:spcPct val="0"/>
              </a:spcBef>
              <a:buFont typeface="Arial"/>
              <a:buChar char="⚬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Adopt energy-saving practices at home and work.</a:t>
            </a:r>
          </a:p>
          <a:p>
            <a:pPr marL="777240" indent="-259080" lvl="2">
              <a:lnSpc>
                <a:spcPts val="2430"/>
              </a:lnSpc>
              <a:spcBef>
                <a:spcPct val="0"/>
              </a:spcBef>
              <a:buFont typeface="Arial"/>
              <a:buChar char="⚬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Decrease energy consumption and utility bills.</a:t>
            </a:r>
          </a:p>
          <a:p>
            <a:pPr marL="388620" indent="-194310" lvl="1">
              <a:lnSpc>
                <a:spcPts val="2430"/>
              </a:lnSpc>
              <a:spcBef>
                <a:spcPct val="0"/>
              </a:spcBef>
              <a:buFont typeface="Arial"/>
              <a:buChar char="•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Waste Reduction:</a:t>
            </a:r>
          </a:p>
          <a:p>
            <a:pPr marL="777240" indent="-259080" lvl="2">
              <a:lnSpc>
                <a:spcPts val="2430"/>
              </a:lnSpc>
              <a:spcBef>
                <a:spcPct val="0"/>
              </a:spcBef>
              <a:buFont typeface="Arial"/>
              <a:buChar char="⚬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Minimize waste production through recycling and composting.</a:t>
            </a:r>
          </a:p>
          <a:p>
            <a:pPr marL="777240" indent="-259080" lvl="2">
              <a:lnSpc>
                <a:spcPts val="2430"/>
              </a:lnSpc>
              <a:spcBef>
                <a:spcPct val="0"/>
              </a:spcBef>
              <a:buFont typeface="Arial"/>
              <a:buChar char="⚬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Contribute to a cleaner environment and less landfill waste.</a:t>
            </a:r>
          </a:p>
          <a:p>
            <a:pPr marL="388620" indent="-194310" lvl="1">
              <a:lnSpc>
                <a:spcPts val="2430"/>
              </a:lnSpc>
              <a:spcBef>
                <a:spcPct val="0"/>
              </a:spcBef>
              <a:buFont typeface="Arial"/>
              <a:buChar char="•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Green Product Choices:</a:t>
            </a:r>
          </a:p>
          <a:p>
            <a:pPr marL="777240" indent="-259080" lvl="2">
              <a:lnSpc>
                <a:spcPts val="2430"/>
              </a:lnSpc>
              <a:spcBef>
                <a:spcPct val="0"/>
              </a:spcBef>
              <a:buFont typeface="Arial"/>
              <a:buChar char="⚬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Substitute environmentally friendly products for less eco-conscious alternatives.</a:t>
            </a:r>
          </a:p>
          <a:p>
            <a:pPr marL="777240" indent="-259080" lvl="2">
              <a:lnSpc>
                <a:spcPts val="2430"/>
              </a:lnSpc>
              <a:spcBef>
                <a:spcPct val="0"/>
              </a:spcBef>
              <a:buFont typeface="Arial"/>
              <a:buChar char="⚬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Support sustainable manufacturing and reduce environmental impact.</a:t>
            </a:r>
          </a:p>
          <a:p>
            <a:pPr marL="388620" indent="-194310" lvl="1">
              <a:lnSpc>
                <a:spcPts val="2430"/>
              </a:lnSpc>
              <a:spcBef>
                <a:spcPct val="0"/>
              </a:spcBef>
              <a:buFont typeface="Arial"/>
              <a:buChar char="•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Community Engagement:</a:t>
            </a:r>
          </a:p>
          <a:p>
            <a:pPr marL="777240" indent="-259080" lvl="2">
              <a:lnSpc>
                <a:spcPts val="2430"/>
              </a:lnSpc>
              <a:spcBef>
                <a:spcPct val="0"/>
              </a:spcBef>
              <a:buFont typeface="Arial"/>
              <a:buChar char="⚬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Participate in local clean initiatives, rallies, and awareness campaigns.</a:t>
            </a:r>
          </a:p>
          <a:p>
            <a:pPr marL="777240" indent="-259080" lvl="2">
              <a:lnSpc>
                <a:spcPts val="2430"/>
              </a:lnSpc>
              <a:spcBef>
                <a:spcPct val="0"/>
              </a:spcBef>
              <a:buFont typeface="Arial"/>
              <a:buChar char="⚬"/>
            </a:pPr>
            <a:r>
              <a:rPr lang="en-US" sz="1800" spc="107" u="none">
                <a:solidFill>
                  <a:srgbClr val="94AB6F"/>
                </a:solidFill>
                <a:latin typeface="Montserrat Bold"/>
              </a:rPr>
              <a:t>Strengthen community bonds and promote green initiatives.</a:t>
            </a:r>
          </a:p>
          <a:p>
            <a:pPr marL="0" indent="0" lvl="0">
              <a:lnSpc>
                <a:spcPts val="243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4AB6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967637" y="1596106"/>
            <a:ext cx="7107712" cy="7094788"/>
          </a:xfrm>
          <a:custGeom>
            <a:avLst/>
            <a:gdLst/>
            <a:ahLst/>
            <a:cxnLst/>
            <a:rect r="r" b="b" t="t" l="l"/>
            <a:pathLst>
              <a:path h="7094788" w="7107712">
                <a:moveTo>
                  <a:pt x="0" y="0"/>
                </a:moveTo>
                <a:lnTo>
                  <a:pt x="7107711" y="0"/>
                </a:lnTo>
                <a:lnTo>
                  <a:pt x="7107711" y="7094788"/>
                </a:lnTo>
                <a:lnTo>
                  <a:pt x="0" y="70947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38225"/>
            <a:ext cx="9220825" cy="125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4"/>
              </a:lnSpc>
            </a:pPr>
            <a:r>
              <a:rPr lang="en-US" sz="4227">
                <a:solidFill>
                  <a:srgbClr val="FBF6F1"/>
                </a:solidFill>
                <a:latin typeface="Martel Heavy"/>
              </a:rPr>
              <a:t>Friendly Environmental Competition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46811" y="2635766"/>
            <a:ext cx="8826508" cy="7220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8556" indent="-254278" lvl="1">
              <a:lnSpc>
                <a:spcPts val="3179"/>
              </a:lnSpc>
              <a:spcBef>
                <a:spcPct val="0"/>
              </a:spcBef>
              <a:buFont typeface="Arial"/>
              <a:buChar char="•"/>
            </a:pPr>
            <a:r>
              <a:rPr lang="en-US" sz="2355" spc="141">
                <a:solidFill>
                  <a:srgbClr val="FBF6F1"/>
                </a:solidFill>
                <a:latin typeface="Montserrat Bold"/>
              </a:rPr>
              <a:t>R</a:t>
            </a: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eal-Time Leaderboard:</a:t>
            </a:r>
          </a:p>
          <a:p>
            <a:pPr marL="1017112" indent="-339037" lvl="2">
              <a:lnSpc>
                <a:spcPts val="3179"/>
              </a:lnSpc>
              <a:spcBef>
                <a:spcPct val="0"/>
              </a:spcBef>
              <a:buFont typeface="Arial"/>
              <a:buChar char="⚬"/>
            </a:pP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Track your "Green Points" and ranking.</a:t>
            </a:r>
          </a:p>
          <a:p>
            <a:pPr marL="1017112" indent="-339037" lvl="2">
              <a:lnSpc>
                <a:spcPts val="3179"/>
              </a:lnSpc>
              <a:spcBef>
                <a:spcPct val="0"/>
              </a:spcBef>
              <a:buFont typeface="Arial"/>
              <a:buChar char="⚬"/>
            </a:pP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Compete with friends and the local community.</a:t>
            </a:r>
          </a:p>
          <a:p>
            <a:pPr marL="508556" indent="-254278" lvl="1">
              <a:lnSpc>
                <a:spcPts val="3179"/>
              </a:lnSpc>
              <a:spcBef>
                <a:spcPct val="0"/>
              </a:spcBef>
              <a:buFont typeface="Arial"/>
              <a:buChar char="•"/>
            </a:pP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Weekly Green Champions:</a:t>
            </a:r>
          </a:p>
          <a:p>
            <a:pPr marL="1017112" indent="-339037" lvl="2">
              <a:lnSpc>
                <a:spcPts val="3179"/>
              </a:lnSpc>
              <a:spcBef>
                <a:spcPct val="0"/>
              </a:spcBef>
              <a:buFont typeface="Arial"/>
              <a:buChar char="⚬"/>
            </a:pP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Recognize top contributors each week.</a:t>
            </a:r>
          </a:p>
          <a:p>
            <a:pPr marL="1017112" indent="-339037" lvl="2">
              <a:lnSpc>
                <a:spcPts val="3179"/>
              </a:lnSpc>
              <a:spcBef>
                <a:spcPct val="0"/>
              </a:spcBef>
              <a:buFont typeface="Arial"/>
              <a:buChar char="⚬"/>
            </a:pP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Win special green prizes for your dedication.</a:t>
            </a:r>
          </a:p>
          <a:p>
            <a:pPr marL="508556" indent="-254278" lvl="1">
              <a:lnSpc>
                <a:spcPts val="3179"/>
              </a:lnSpc>
              <a:spcBef>
                <a:spcPct val="0"/>
              </a:spcBef>
              <a:buFont typeface="Arial"/>
              <a:buChar char="•"/>
            </a:pP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Community Building:</a:t>
            </a:r>
          </a:p>
          <a:p>
            <a:pPr marL="1017112" indent="-339037" lvl="2">
              <a:lnSpc>
                <a:spcPts val="3179"/>
              </a:lnSpc>
              <a:spcBef>
                <a:spcPct val="0"/>
              </a:spcBef>
              <a:buFont typeface="Arial"/>
              <a:buChar char="⚬"/>
            </a:pP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Foster a sense of belonging and collaboration.</a:t>
            </a:r>
          </a:p>
          <a:p>
            <a:pPr marL="1017112" indent="-339037" lvl="2">
              <a:lnSpc>
                <a:spcPts val="3179"/>
              </a:lnSpc>
              <a:spcBef>
                <a:spcPct val="0"/>
              </a:spcBef>
              <a:buFont typeface="Arial"/>
              <a:buChar char="⚬"/>
            </a:pP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Inspire others to embrace eco-friendly actions.</a:t>
            </a:r>
          </a:p>
          <a:p>
            <a:pPr marL="508556" indent="-254278" lvl="1">
              <a:lnSpc>
                <a:spcPts val="3179"/>
              </a:lnSpc>
              <a:spcBef>
                <a:spcPct val="0"/>
              </a:spcBef>
              <a:buFont typeface="Arial"/>
              <a:buChar char="•"/>
            </a:pP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Social Recognition:</a:t>
            </a:r>
          </a:p>
          <a:p>
            <a:pPr marL="1017112" indent="-339037" lvl="2">
              <a:lnSpc>
                <a:spcPts val="3179"/>
              </a:lnSpc>
              <a:spcBef>
                <a:spcPct val="0"/>
              </a:spcBef>
              <a:buFont typeface="Arial"/>
              <a:buChar char="⚬"/>
            </a:pP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Share your achievements on social media.</a:t>
            </a:r>
          </a:p>
          <a:p>
            <a:pPr marL="1017112" indent="-339037" lvl="2">
              <a:lnSpc>
                <a:spcPts val="3179"/>
              </a:lnSpc>
              <a:spcBef>
                <a:spcPct val="0"/>
              </a:spcBef>
              <a:buFont typeface="Arial"/>
              <a:buChar char="⚬"/>
            </a:pPr>
            <a:r>
              <a:rPr lang="en-US" sz="2355" spc="141" u="none">
                <a:solidFill>
                  <a:srgbClr val="FBF6F1"/>
                </a:solidFill>
                <a:latin typeface="Montserrat Bold"/>
              </a:rPr>
              <a:t>Encourage more people to join the green movement.</a:t>
            </a:r>
          </a:p>
          <a:p>
            <a:pPr marL="0" indent="0" lvl="0">
              <a:lnSpc>
                <a:spcPts val="31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0060480" y="2462161"/>
            <a:ext cx="7738875" cy="6796139"/>
          </a:xfrm>
          <a:custGeom>
            <a:avLst/>
            <a:gdLst/>
            <a:ahLst/>
            <a:cxnLst/>
            <a:rect r="r" b="b" t="t" l="l"/>
            <a:pathLst>
              <a:path h="6796139" w="7738875">
                <a:moveTo>
                  <a:pt x="7738875" y="0"/>
                </a:moveTo>
                <a:lnTo>
                  <a:pt x="0" y="0"/>
                </a:lnTo>
                <a:lnTo>
                  <a:pt x="0" y="6796139"/>
                </a:lnTo>
                <a:lnTo>
                  <a:pt x="7738875" y="6796139"/>
                </a:lnTo>
                <a:lnTo>
                  <a:pt x="773887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21817" y="693295"/>
            <a:ext cx="8022183" cy="211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57"/>
              </a:lnSpc>
            </a:pPr>
            <a:r>
              <a:rPr lang="en-US" sz="4790">
                <a:solidFill>
                  <a:srgbClr val="94AB6F"/>
                </a:solidFill>
                <a:latin typeface="Martel Heavy"/>
              </a:rPr>
              <a:t>Ensuring the App's Viabilityclusions and reflections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33072" y="3130586"/>
            <a:ext cx="8759335" cy="6693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1910" indent="-235955" lvl="1">
              <a:lnSpc>
                <a:spcPts val="2950"/>
              </a:lnSpc>
              <a:spcBef>
                <a:spcPct val="0"/>
              </a:spcBef>
              <a:buFont typeface="Arial"/>
              <a:buChar char="•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Adve</a:t>
            </a: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rtising Partnerships:</a:t>
            </a:r>
          </a:p>
          <a:p>
            <a:pPr marL="943821" indent="-314607" lvl="2">
              <a:lnSpc>
                <a:spcPts val="2950"/>
              </a:lnSpc>
              <a:spcBef>
                <a:spcPct val="0"/>
              </a:spcBef>
              <a:buFont typeface="Arial"/>
              <a:buChar char="⚬"/>
            </a:pP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Collaborate with eco-friendly brands for ads.</a:t>
            </a:r>
          </a:p>
          <a:p>
            <a:pPr marL="943821" indent="-314607" lvl="2">
              <a:lnSpc>
                <a:spcPts val="2950"/>
              </a:lnSpc>
              <a:spcBef>
                <a:spcPct val="0"/>
              </a:spcBef>
              <a:buFont typeface="Arial"/>
              <a:buChar char="⚬"/>
            </a:pP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Generate revenue while promoting sustainable products.</a:t>
            </a:r>
          </a:p>
          <a:p>
            <a:pPr marL="471910" indent="-235955" lvl="1">
              <a:lnSpc>
                <a:spcPts val="2950"/>
              </a:lnSpc>
              <a:spcBef>
                <a:spcPct val="0"/>
              </a:spcBef>
              <a:buFont typeface="Arial"/>
              <a:buChar char="•"/>
            </a:pP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Investment Opportunities:</a:t>
            </a:r>
          </a:p>
          <a:p>
            <a:pPr marL="943821" indent="-314607" lvl="2">
              <a:lnSpc>
                <a:spcPts val="2950"/>
              </a:lnSpc>
              <a:spcBef>
                <a:spcPct val="0"/>
              </a:spcBef>
              <a:buFont typeface="Arial"/>
              <a:buChar char="⚬"/>
            </a:pP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Seek investments to support app growth.</a:t>
            </a:r>
          </a:p>
          <a:p>
            <a:pPr marL="943821" indent="-314607" lvl="2">
              <a:lnSpc>
                <a:spcPts val="2950"/>
              </a:lnSpc>
              <a:spcBef>
                <a:spcPct val="0"/>
              </a:spcBef>
              <a:buFont typeface="Arial"/>
              <a:buChar char="⚬"/>
            </a:pP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Secure funds for expanding rewards and features.</a:t>
            </a:r>
          </a:p>
          <a:p>
            <a:pPr marL="471910" indent="-235955" lvl="1">
              <a:lnSpc>
                <a:spcPts val="2950"/>
              </a:lnSpc>
              <a:spcBef>
                <a:spcPct val="0"/>
              </a:spcBef>
              <a:buFont typeface="Arial"/>
              <a:buChar char="•"/>
            </a:pP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User Subscription Tiers:</a:t>
            </a:r>
          </a:p>
          <a:p>
            <a:pPr marL="943821" indent="-314607" lvl="2">
              <a:lnSpc>
                <a:spcPts val="2950"/>
              </a:lnSpc>
              <a:spcBef>
                <a:spcPct val="0"/>
              </a:spcBef>
              <a:buFont typeface="Arial"/>
              <a:buChar char="⚬"/>
            </a:pP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Offer premium features for paid subscribers.</a:t>
            </a:r>
          </a:p>
          <a:p>
            <a:pPr marL="943821" indent="-314607" lvl="2">
              <a:lnSpc>
                <a:spcPts val="2950"/>
              </a:lnSpc>
              <a:spcBef>
                <a:spcPct val="0"/>
              </a:spcBef>
              <a:buFont typeface="Arial"/>
              <a:buChar char="⚬"/>
            </a:pP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Enhance the user experience and monetize the app.</a:t>
            </a:r>
          </a:p>
          <a:p>
            <a:pPr marL="471910" indent="-235955" lvl="1">
              <a:lnSpc>
                <a:spcPts val="2950"/>
              </a:lnSpc>
              <a:spcBef>
                <a:spcPct val="0"/>
              </a:spcBef>
              <a:buFont typeface="Arial"/>
              <a:buChar char="•"/>
            </a:pP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Corporate Partnerships:</a:t>
            </a:r>
          </a:p>
          <a:p>
            <a:pPr marL="943821" indent="-314607" lvl="2">
              <a:lnSpc>
                <a:spcPts val="2950"/>
              </a:lnSpc>
              <a:spcBef>
                <a:spcPct val="0"/>
              </a:spcBef>
              <a:buFont typeface="Arial"/>
              <a:buChar char="⚬"/>
            </a:pP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Partner with corporations to sponsor green initiatives.</a:t>
            </a:r>
          </a:p>
          <a:p>
            <a:pPr marL="943821" indent="-314607" lvl="2">
              <a:lnSpc>
                <a:spcPts val="2950"/>
              </a:lnSpc>
              <a:spcBef>
                <a:spcPct val="0"/>
              </a:spcBef>
              <a:buFont typeface="Arial"/>
              <a:buChar char="⚬"/>
            </a:pPr>
            <a:r>
              <a:rPr lang="en-US" sz="2185" spc="131" u="none">
                <a:solidFill>
                  <a:srgbClr val="94AB6F"/>
                </a:solidFill>
                <a:latin typeface="Montserrat Bold"/>
              </a:rPr>
              <a:t>Create win-win scenarios for environmental impact and business objectives.</a:t>
            </a:r>
          </a:p>
          <a:p>
            <a:pPr marL="0" indent="0" lvl="0">
              <a:lnSpc>
                <a:spcPts val="295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81700" y="1057275"/>
            <a:ext cx="9684629" cy="173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70"/>
              </a:lnSpc>
            </a:pPr>
            <a:r>
              <a:rPr lang="en-US" sz="5922">
                <a:solidFill>
                  <a:srgbClr val="94AB6F"/>
                </a:solidFill>
                <a:latin typeface="Martel Heavy"/>
              </a:rPr>
              <a:t>Strengthening Environmental Impact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43125" y="3058720"/>
            <a:ext cx="10161779" cy="6738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3002" indent="-291501" lvl="1">
              <a:lnSpc>
                <a:spcPts val="3645"/>
              </a:lnSpc>
              <a:buFont typeface="Arial"/>
              <a:buChar char="•"/>
            </a:pPr>
            <a:r>
              <a:rPr lang="en-US" sz="2700" spc="162">
                <a:solidFill>
                  <a:srgbClr val="94AB6F"/>
                </a:solidFill>
                <a:latin typeface="Montserrat Bold"/>
              </a:rPr>
              <a:t>Platform for Environmental Organizations:</a:t>
            </a:r>
          </a:p>
          <a:p>
            <a:pPr marL="1166003" indent="-388668" lvl="2">
              <a:lnSpc>
                <a:spcPts val="3645"/>
              </a:lnSpc>
              <a:buFont typeface="Arial"/>
              <a:buChar char="⚬"/>
            </a:pPr>
            <a:r>
              <a:rPr lang="en-US" sz="2700" spc="162">
                <a:solidFill>
                  <a:srgbClr val="94AB6F"/>
                </a:solidFill>
                <a:latin typeface="Montserrat Bold"/>
              </a:rPr>
              <a:t>NGOs and groups can coordinate events and initiatives.</a:t>
            </a:r>
          </a:p>
          <a:p>
            <a:pPr marL="1166003" indent="-388668" lvl="2">
              <a:lnSpc>
                <a:spcPts val="3645"/>
              </a:lnSpc>
              <a:buFont typeface="Arial"/>
              <a:buChar char="⚬"/>
            </a:pPr>
            <a:r>
              <a:rPr lang="en-US" sz="2700" spc="162">
                <a:solidFill>
                  <a:srgbClr val="94AB6F"/>
                </a:solidFill>
                <a:latin typeface="Montserrat Bold"/>
              </a:rPr>
              <a:t>Leverage the app as a hub for planning and networking.</a:t>
            </a:r>
          </a:p>
          <a:p>
            <a:pPr marL="583002" indent="-291501" lvl="1">
              <a:lnSpc>
                <a:spcPts val="3645"/>
              </a:lnSpc>
              <a:buFont typeface="Arial"/>
              <a:buChar char="•"/>
            </a:pPr>
            <a:r>
              <a:rPr lang="en-US" sz="2700" spc="162">
                <a:solidFill>
                  <a:srgbClr val="94AB6F"/>
                </a:solidFill>
                <a:latin typeface="Montserrat Bold"/>
              </a:rPr>
              <a:t>Joint Green Initiatives:</a:t>
            </a:r>
          </a:p>
          <a:p>
            <a:pPr marL="1166003" indent="-388668" lvl="2">
              <a:lnSpc>
                <a:spcPts val="3645"/>
              </a:lnSpc>
              <a:buFont typeface="Arial"/>
              <a:buChar char="⚬"/>
            </a:pPr>
            <a:r>
              <a:rPr lang="en-US" sz="2700" spc="162">
                <a:solidFill>
                  <a:srgbClr val="94AB6F"/>
                </a:solidFill>
                <a:latin typeface="Montserrat Bold"/>
              </a:rPr>
              <a:t>Collaborate on cleaning drives, rallies, and awareness campaigns.</a:t>
            </a:r>
          </a:p>
          <a:p>
            <a:pPr marL="1166003" indent="-388668" lvl="2">
              <a:lnSpc>
                <a:spcPts val="3645"/>
              </a:lnSpc>
              <a:buFont typeface="Arial"/>
              <a:buChar char="⚬"/>
            </a:pPr>
            <a:r>
              <a:rPr lang="en-US" sz="2700" spc="162">
                <a:solidFill>
                  <a:srgbClr val="94AB6F"/>
                </a:solidFill>
                <a:latin typeface="Montserrat Bold"/>
              </a:rPr>
              <a:t>Amplify the impact of collective action.</a:t>
            </a:r>
          </a:p>
          <a:p>
            <a:pPr marL="583002" indent="-291501" lvl="1">
              <a:lnSpc>
                <a:spcPts val="3645"/>
              </a:lnSpc>
              <a:buFont typeface="Arial"/>
              <a:buChar char="•"/>
            </a:pPr>
            <a:r>
              <a:rPr lang="en-US" sz="2700" spc="162">
                <a:solidFill>
                  <a:srgbClr val="94AB6F"/>
                </a:solidFill>
                <a:latin typeface="Montserrat Bold"/>
              </a:rPr>
              <a:t>Community Engagement:</a:t>
            </a:r>
          </a:p>
          <a:p>
            <a:pPr marL="1166003" indent="-388668" lvl="2">
              <a:lnSpc>
                <a:spcPts val="3645"/>
              </a:lnSpc>
              <a:buFont typeface="Arial"/>
              <a:buChar char="⚬"/>
            </a:pPr>
            <a:r>
              <a:rPr lang="en-US" sz="2700" spc="162">
                <a:solidFill>
                  <a:srgbClr val="94AB6F"/>
                </a:solidFill>
                <a:latin typeface="Montserrat Bold"/>
              </a:rPr>
              <a:t>Build a robust community of like-minded organizations.</a:t>
            </a:r>
          </a:p>
          <a:p>
            <a:pPr marL="1166003" indent="-388668" lvl="2">
              <a:lnSpc>
                <a:spcPts val="3645"/>
              </a:lnSpc>
              <a:buFont typeface="Arial"/>
              <a:buChar char="⚬"/>
            </a:pPr>
            <a:r>
              <a:rPr lang="en-US" sz="2700" spc="162">
                <a:solidFill>
                  <a:srgbClr val="94AB6F"/>
                </a:solidFill>
                <a:latin typeface="Montserrat Bold"/>
              </a:rPr>
              <a:t>Share resources, expertise, and inspire environmental change.</a:t>
            </a:r>
          </a:p>
          <a:p>
            <a:pPr>
              <a:lnSpc>
                <a:spcPts val="3645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336197" y="2123980"/>
            <a:ext cx="8366428" cy="6039040"/>
          </a:xfrm>
          <a:custGeom>
            <a:avLst/>
            <a:gdLst/>
            <a:ahLst/>
            <a:cxnLst/>
            <a:rect r="r" b="b" t="t" l="l"/>
            <a:pathLst>
              <a:path h="6039040" w="8366428">
                <a:moveTo>
                  <a:pt x="0" y="0"/>
                </a:moveTo>
                <a:lnTo>
                  <a:pt x="8366427" y="0"/>
                </a:lnTo>
                <a:lnTo>
                  <a:pt x="8366427" y="6039040"/>
                </a:lnTo>
                <a:lnTo>
                  <a:pt x="0" y="60390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21817" y="693295"/>
            <a:ext cx="8022183" cy="1414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57"/>
              </a:lnSpc>
            </a:pPr>
            <a:r>
              <a:rPr lang="en-US" sz="4790">
                <a:solidFill>
                  <a:srgbClr val="94AB6F"/>
                </a:solidFill>
                <a:latin typeface="Martel Heavy"/>
              </a:rPr>
              <a:t>Guidance for Eco-Friendly Living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53241" y="2499089"/>
            <a:ext cx="8759335" cy="7787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1911" indent="-235955" lvl="1">
              <a:lnSpc>
                <a:spcPts val="2950"/>
              </a:lnSpc>
              <a:buFont typeface="Arial"/>
              <a:buChar char="•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Personalized Eco-Tips:</a:t>
            </a:r>
          </a:p>
          <a:p>
            <a:pPr marL="943822" indent="-314607" lvl="2">
              <a:lnSpc>
                <a:spcPts val="2950"/>
              </a:lnSpc>
              <a:buFont typeface="Arial"/>
              <a:buChar char="⚬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Receive tailored suggestions based on your actions.</a:t>
            </a:r>
          </a:p>
          <a:p>
            <a:pPr marL="943822" indent="-314607" lvl="2">
              <a:lnSpc>
                <a:spcPts val="2950"/>
              </a:lnSpc>
              <a:buFont typeface="Arial"/>
              <a:buChar char="⚬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Continuously improve your environmental footprint.</a:t>
            </a:r>
          </a:p>
          <a:p>
            <a:pPr marL="471911" indent="-235955" lvl="1">
              <a:lnSpc>
                <a:spcPts val="2950"/>
              </a:lnSpc>
              <a:buFont typeface="Arial"/>
              <a:buChar char="•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Product Recommendations:</a:t>
            </a:r>
          </a:p>
          <a:p>
            <a:pPr marL="943822" indent="-314607" lvl="2">
              <a:lnSpc>
                <a:spcPts val="2950"/>
              </a:lnSpc>
              <a:buFont typeface="Arial"/>
              <a:buChar char="⚬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Discover eco-friendly alternatives to everyday products.</a:t>
            </a:r>
          </a:p>
          <a:p>
            <a:pPr marL="943822" indent="-314607" lvl="2">
              <a:lnSpc>
                <a:spcPts val="2950"/>
              </a:lnSpc>
              <a:buFont typeface="Arial"/>
              <a:buChar char="⚬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Make informed choices that benefit the environment.</a:t>
            </a:r>
          </a:p>
          <a:p>
            <a:pPr marL="471911" indent="-235955" lvl="1">
              <a:lnSpc>
                <a:spcPts val="2950"/>
              </a:lnSpc>
              <a:buFont typeface="Arial"/>
              <a:buChar char="•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Waste Reduction Strategies:</a:t>
            </a:r>
          </a:p>
          <a:p>
            <a:pPr marL="943822" indent="-314607" lvl="2">
              <a:lnSpc>
                <a:spcPts val="2950"/>
              </a:lnSpc>
              <a:buFont typeface="Arial"/>
              <a:buChar char="⚬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Learn effective ways to reduce waste production.</a:t>
            </a:r>
          </a:p>
          <a:p>
            <a:pPr marL="943822" indent="-314607" lvl="2">
              <a:lnSpc>
                <a:spcPts val="2950"/>
              </a:lnSpc>
              <a:buFont typeface="Arial"/>
              <a:buChar char="⚬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Contribute to a greener, more sustainable lifestyle.</a:t>
            </a:r>
          </a:p>
          <a:p>
            <a:pPr marL="471911" indent="-235955" lvl="1">
              <a:lnSpc>
                <a:spcPts val="2950"/>
              </a:lnSpc>
              <a:buFont typeface="Arial"/>
              <a:buChar char="•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Energy-Saving Advice:</a:t>
            </a:r>
          </a:p>
          <a:p>
            <a:pPr marL="943822" indent="-314607" lvl="2">
              <a:lnSpc>
                <a:spcPts val="2950"/>
              </a:lnSpc>
              <a:buFont typeface="Arial"/>
              <a:buChar char="⚬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Receive real-time tips on reducing energy consumption.</a:t>
            </a:r>
          </a:p>
          <a:p>
            <a:pPr marL="943822" indent="-314607" lvl="2">
              <a:lnSpc>
                <a:spcPts val="2950"/>
              </a:lnSpc>
              <a:buFont typeface="Arial"/>
              <a:buChar char="⚬"/>
            </a:pPr>
            <a:r>
              <a:rPr lang="en-US" sz="2185" spc="131">
                <a:solidFill>
                  <a:srgbClr val="94AB6F"/>
                </a:solidFill>
                <a:latin typeface="Montserrat Bold"/>
              </a:rPr>
              <a:t>Lower your carbon footprint and save on utility costs.</a:t>
            </a:r>
          </a:p>
          <a:p>
            <a:pPr>
              <a:lnSpc>
                <a:spcPts val="2950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442763" y="1745430"/>
            <a:ext cx="7107712" cy="7094788"/>
          </a:xfrm>
          <a:custGeom>
            <a:avLst/>
            <a:gdLst/>
            <a:ahLst/>
            <a:cxnLst/>
            <a:rect r="r" b="b" t="t" l="l"/>
            <a:pathLst>
              <a:path h="7094788" w="7107712">
                <a:moveTo>
                  <a:pt x="0" y="0"/>
                </a:moveTo>
                <a:lnTo>
                  <a:pt x="7107711" y="0"/>
                </a:lnTo>
                <a:lnTo>
                  <a:pt x="7107711" y="7094789"/>
                </a:lnTo>
                <a:lnTo>
                  <a:pt x="0" y="70947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DAFwsaahu2w</dc:identifier>
  <dcterms:modified xsi:type="dcterms:W3CDTF">2011-08-01T06:04:30Z</dcterms:modified>
  <cp:revision>1</cp:revision>
  <dc:title>Certainly, here are the key points for Slide 2: Introduction: **Introduction to the All Purpose Green App** - Our mission: Empowering individuals for positive environmental impact. - Introducing the "All Purpose Green App" - Your Gateway to a Greener</dc:title>
</cp:coreProperties>
</file>

<file path=docProps/thumbnail.jpeg>
</file>